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73" r:id="rId3"/>
    <p:sldId id="272" r:id="rId4"/>
    <p:sldId id="258" r:id="rId5"/>
    <p:sldId id="259" r:id="rId6"/>
    <p:sldId id="261" r:id="rId7"/>
    <p:sldId id="262" r:id="rId8"/>
    <p:sldId id="264" r:id="rId9"/>
    <p:sldId id="263" r:id="rId10"/>
    <p:sldId id="275" r:id="rId11"/>
    <p:sldId id="274" r:id="rId12"/>
    <p:sldId id="268" r:id="rId13"/>
    <p:sldId id="276" r:id="rId14"/>
    <p:sldId id="277" r:id="rId15"/>
    <p:sldId id="269" r:id="rId16"/>
    <p:sldId id="26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85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CADCD0F-8EC0-49FA-858B-9F3AA31A9507}" type="datetimeFigureOut">
              <a:rPr lang="en-GB" smtClean="0"/>
              <a:t>31/05/2014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6148AE-F038-41CA-9E6C-7F6CE1F0E570}" type="slidenum">
              <a:rPr lang="en-GB" smtClean="0"/>
              <a:t>‹#›</a:t>
            </a:fld>
            <a:endParaRPr lang="en-GB"/>
          </a:p>
        </p:txBody>
      </p:sp>
    </p:spTree>
    <p:extLst>
      <p:ext uri="{BB962C8B-B14F-4D97-AF65-F5344CB8AC3E}">
        <p14:creationId xmlns:p14="http://schemas.microsoft.com/office/powerpoint/2010/main" val="848682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CADCD0F-8EC0-49FA-858B-9F3AA31A9507}" type="datetimeFigureOut">
              <a:rPr lang="en-GB" smtClean="0"/>
              <a:t>31/05/2014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6148AE-F038-41CA-9E6C-7F6CE1F0E570}" type="slidenum">
              <a:rPr lang="en-GB" smtClean="0"/>
              <a:t>‹#›</a:t>
            </a:fld>
            <a:endParaRPr lang="en-GB"/>
          </a:p>
        </p:txBody>
      </p:sp>
    </p:spTree>
    <p:extLst>
      <p:ext uri="{BB962C8B-B14F-4D97-AF65-F5344CB8AC3E}">
        <p14:creationId xmlns:p14="http://schemas.microsoft.com/office/powerpoint/2010/main" val="1935946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CADCD0F-8EC0-49FA-858B-9F3AA31A9507}" type="datetimeFigureOut">
              <a:rPr lang="en-GB" smtClean="0"/>
              <a:t>31/05/2014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6148AE-F038-41CA-9E6C-7F6CE1F0E570}" type="slidenum">
              <a:rPr lang="en-GB" smtClean="0"/>
              <a:t>‹#›</a:t>
            </a:fld>
            <a:endParaRPr lang="en-GB"/>
          </a:p>
        </p:txBody>
      </p:sp>
    </p:spTree>
    <p:extLst>
      <p:ext uri="{BB962C8B-B14F-4D97-AF65-F5344CB8AC3E}">
        <p14:creationId xmlns:p14="http://schemas.microsoft.com/office/powerpoint/2010/main" val="1082183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CADCD0F-8EC0-49FA-858B-9F3AA31A9507}" type="datetimeFigureOut">
              <a:rPr lang="en-GB" smtClean="0"/>
              <a:t>31/05/2014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6148AE-F038-41CA-9E6C-7F6CE1F0E570}" type="slidenum">
              <a:rPr lang="en-GB" smtClean="0"/>
              <a:t>‹#›</a:t>
            </a:fld>
            <a:endParaRPr lang="en-GB"/>
          </a:p>
        </p:txBody>
      </p:sp>
    </p:spTree>
    <p:extLst>
      <p:ext uri="{BB962C8B-B14F-4D97-AF65-F5344CB8AC3E}">
        <p14:creationId xmlns:p14="http://schemas.microsoft.com/office/powerpoint/2010/main" val="126841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ADCD0F-8EC0-49FA-858B-9F3AA31A9507}" type="datetimeFigureOut">
              <a:rPr lang="en-GB" smtClean="0"/>
              <a:t>31/05/2014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6148AE-F038-41CA-9E6C-7F6CE1F0E570}" type="slidenum">
              <a:rPr lang="en-GB" smtClean="0"/>
              <a:t>‹#›</a:t>
            </a:fld>
            <a:endParaRPr lang="en-GB"/>
          </a:p>
        </p:txBody>
      </p:sp>
    </p:spTree>
    <p:extLst>
      <p:ext uri="{BB962C8B-B14F-4D97-AF65-F5344CB8AC3E}">
        <p14:creationId xmlns:p14="http://schemas.microsoft.com/office/powerpoint/2010/main" val="2439182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CADCD0F-8EC0-49FA-858B-9F3AA31A9507}" type="datetimeFigureOut">
              <a:rPr lang="en-GB" smtClean="0"/>
              <a:t>31/05/2014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6148AE-F038-41CA-9E6C-7F6CE1F0E570}" type="slidenum">
              <a:rPr lang="en-GB" smtClean="0"/>
              <a:t>‹#›</a:t>
            </a:fld>
            <a:endParaRPr lang="en-GB"/>
          </a:p>
        </p:txBody>
      </p:sp>
    </p:spTree>
    <p:extLst>
      <p:ext uri="{BB962C8B-B14F-4D97-AF65-F5344CB8AC3E}">
        <p14:creationId xmlns:p14="http://schemas.microsoft.com/office/powerpoint/2010/main" val="4176471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CADCD0F-8EC0-49FA-858B-9F3AA31A9507}" type="datetimeFigureOut">
              <a:rPr lang="en-GB" smtClean="0"/>
              <a:t>31/05/2014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C6148AE-F038-41CA-9E6C-7F6CE1F0E570}" type="slidenum">
              <a:rPr lang="en-GB" smtClean="0"/>
              <a:t>‹#›</a:t>
            </a:fld>
            <a:endParaRPr lang="en-GB"/>
          </a:p>
        </p:txBody>
      </p:sp>
    </p:spTree>
    <p:extLst>
      <p:ext uri="{BB962C8B-B14F-4D97-AF65-F5344CB8AC3E}">
        <p14:creationId xmlns:p14="http://schemas.microsoft.com/office/powerpoint/2010/main" val="2714761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CADCD0F-8EC0-49FA-858B-9F3AA31A9507}" type="datetimeFigureOut">
              <a:rPr lang="en-GB" smtClean="0"/>
              <a:t>31/05/2014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C6148AE-F038-41CA-9E6C-7F6CE1F0E570}" type="slidenum">
              <a:rPr lang="en-GB" smtClean="0"/>
              <a:t>‹#›</a:t>
            </a:fld>
            <a:endParaRPr lang="en-GB"/>
          </a:p>
        </p:txBody>
      </p:sp>
    </p:spTree>
    <p:extLst>
      <p:ext uri="{BB962C8B-B14F-4D97-AF65-F5344CB8AC3E}">
        <p14:creationId xmlns:p14="http://schemas.microsoft.com/office/powerpoint/2010/main" val="1917660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ADCD0F-8EC0-49FA-858B-9F3AA31A9507}" type="datetimeFigureOut">
              <a:rPr lang="en-GB" smtClean="0"/>
              <a:t>31/05/2014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C6148AE-F038-41CA-9E6C-7F6CE1F0E570}" type="slidenum">
              <a:rPr lang="en-GB" smtClean="0"/>
              <a:t>‹#›</a:t>
            </a:fld>
            <a:endParaRPr lang="en-GB"/>
          </a:p>
        </p:txBody>
      </p:sp>
    </p:spTree>
    <p:extLst>
      <p:ext uri="{BB962C8B-B14F-4D97-AF65-F5344CB8AC3E}">
        <p14:creationId xmlns:p14="http://schemas.microsoft.com/office/powerpoint/2010/main" val="592886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ADCD0F-8EC0-49FA-858B-9F3AA31A9507}" type="datetimeFigureOut">
              <a:rPr lang="en-GB" smtClean="0"/>
              <a:t>31/05/2014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6148AE-F038-41CA-9E6C-7F6CE1F0E570}" type="slidenum">
              <a:rPr lang="en-GB" smtClean="0"/>
              <a:t>‹#›</a:t>
            </a:fld>
            <a:endParaRPr lang="en-GB"/>
          </a:p>
        </p:txBody>
      </p:sp>
    </p:spTree>
    <p:extLst>
      <p:ext uri="{BB962C8B-B14F-4D97-AF65-F5344CB8AC3E}">
        <p14:creationId xmlns:p14="http://schemas.microsoft.com/office/powerpoint/2010/main" val="3008520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ADCD0F-8EC0-49FA-858B-9F3AA31A9507}" type="datetimeFigureOut">
              <a:rPr lang="en-GB" smtClean="0"/>
              <a:t>31/05/2014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6148AE-F038-41CA-9E6C-7F6CE1F0E570}" type="slidenum">
              <a:rPr lang="en-GB" smtClean="0"/>
              <a:t>‹#›</a:t>
            </a:fld>
            <a:endParaRPr lang="en-GB"/>
          </a:p>
        </p:txBody>
      </p:sp>
    </p:spTree>
    <p:extLst>
      <p:ext uri="{BB962C8B-B14F-4D97-AF65-F5344CB8AC3E}">
        <p14:creationId xmlns:p14="http://schemas.microsoft.com/office/powerpoint/2010/main" val="922411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ADCD0F-8EC0-49FA-858B-9F3AA31A9507}" type="datetimeFigureOut">
              <a:rPr lang="en-GB" smtClean="0"/>
              <a:t>31/05/2014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6148AE-F038-41CA-9E6C-7F6CE1F0E570}" type="slidenum">
              <a:rPr lang="en-GB" smtClean="0"/>
              <a:t>‹#›</a:t>
            </a:fld>
            <a:endParaRPr lang="en-GB"/>
          </a:p>
        </p:txBody>
      </p:sp>
    </p:spTree>
    <p:extLst>
      <p:ext uri="{BB962C8B-B14F-4D97-AF65-F5344CB8AC3E}">
        <p14:creationId xmlns:p14="http://schemas.microsoft.com/office/powerpoint/2010/main" val="1732426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The first Christian baptism Acts 2</a:t>
            </a:r>
            <a:endParaRPr lang="en-GB" dirty="0">
              <a:solidFill>
                <a:schemeClr val="bg1"/>
              </a:solidFill>
            </a:endParaRPr>
          </a:p>
        </p:txBody>
      </p:sp>
      <p:sp>
        <p:nvSpPr>
          <p:cNvPr id="3" name="Content Placeholder 2"/>
          <p:cNvSpPr>
            <a:spLocks noGrp="1"/>
          </p:cNvSpPr>
          <p:nvPr>
            <p:ph idx="1"/>
          </p:nvPr>
        </p:nvSpPr>
        <p:spPr>
          <a:xfrm>
            <a:off x="179512" y="1340768"/>
            <a:ext cx="8507288" cy="4525963"/>
          </a:xfrm>
        </p:spPr>
        <p:txBody>
          <a:bodyPr/>
          <a:lstStyle/>
          <a:p>
            <a:r>
              <a:rPr lang="en-GB" sz="3600" b="1" u="sng" dirty="0" smtClean="0">
                <a:solidFill>
                  <a:schemeClr val="bg1"/>
                </a:solidFill>
              </a:rPr>
              <a:t>Peter’s clear call</a:t>
            </a:r>
          </a:p>
          <a:p>
            <a:pPr lvl="1"/>
            <a:r>
              <a:rPr lang="en-GB" sz="3400" dirty="0" smtClean="0">
                <a:solidFill>
                  <a:schemeClr val="bg1"/>
                </a:solidFill>
              </a:rPr>
              <a:t>Acts 2v38a</a:t>
            </a:r>
            <a:r>
              <a:rPr lang="en-GB" sz="3400" b="1" baseline="30000" dirty="0">
                <a:solidFill>
                  <a:schemeClr val="bg1"/>
                </a:solidFill>
              </a:rPr>
              <a:t> </a:t>
            </a:r>
            <a:r>
              <a:rPr lang="en-GB" sz="3400" dirty="0" smtClean="0">
                <a:solidFill>
                  <a:schemeClr val="bg1"/>
                </a:solidFill>
              </a:rPr>
              <a:t>‘</a:t>
            </a:r>
            <a:r>
              <a:rPr lang="en-GB" sz="3600" i="1" dirty="0" smtClean="0">
                <a:solidFill>
                  <a:schemeClr val="bg1"/>
                </a:solidFill>
              </a:rPr>
              <a:t>Repent and be baptised , every one of you, in the name of Jesus Christ</a:t>
            </a:r>
            <a:r>
              <a:rPr lang="en-GB" sz="3400" i="1" dirty="0" smtClean="0">
                <a:solidFill>
                  <a:schemeClr val="bg1"/>
                </a:solidFill>
              </a:rPr>
              <a:t>’</a:t>
            </a:r>
          </a:p>
          <a:p>
            <a:pPr lvl="2"/>
            <a:r>
              <a:rPr lang="en-GB" sz="3000" dirty="0" smtClean="0">
                <a:solidFill>
                  <a:schemeClr val="bg1"/>
                </a:solidFill>
              </a:rPr>
              <a:t>Understand both parts – repentance and baptism</a:t>
            </a:r>
            <a:endParaRPr lang="en-GB" sz="3000" dirty="0">
              <a:solidFill>
                <a:schemeClr val="bg1"/>
              </a:solidFill>
            </a:endParaRPr>
          </a:p>
        </p:txBody>
      </p:sp>
    </p:spTree>
    <p:extLst>
      <p:ext uri="{BB962C8B-B14F-4D97-AF65-F5344CB8AC3E}">
        <p14:creationId xmlns:p14="http://schemas.microsoft.com/office/powerpoint/2010/main" val="4255974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706090"/>
          </a:xfrm>
        </p:spPr>
        <p:txBody>
          <a:bodyPr>
            <a:normAutofit fontScale="90000"/>
          </a:bodyPr>
          <a:lstStyle/>
          <a:p>
            <a:r>
              <a:rPr lang="en-GB" dirty="0" smtClean="0">
                <a:solidFill>
                  <a:schemeClr val="bg1"/>
                </a:solidFill>
              </a:rPr>
              <a:t>The first Christian baptism</a:t>
            </a:r>
            <a:endParaRPr lang="en-GB" dirty="0">
              <a:solidFill>
                <a:schemeClr val="bg1"/>
              </a:solidFill>
            </a:endParaRPr>
          </a:p>
        </p:txBody>
      </p:sp>
      <p:sp>
        <p:nvSpPr>
          <p:cNvPr id="3" name="Content Placeholder 2"/>
          <p:cNvSpPr>
            <a:spLocks noGrp="1"/>
          </p:cNvSpPr>
          <p:nvPr>
            <p:ph idx="1"/>
          </p:nvPr>
        </p:nvSpPr>
        <p:spPr>
          <a:xfrm>
            <a:off x="395536" y="764704"/>
            <a:ext cx="8352928" cy="5976664"/>
          </a:xfrm>
        </p:spPr>
        <p:txBody>
          <a:bodyPr>
            <a:normAutofit/>
          </a:bodyPr>
          <a:lstStyle/>
          <a:p>
            <a:r>
              <a:rPr lang="en-GB" sz="3600" b="1" u="sng" dirty="0" smtClean="0">
                <a:solidFill>
                  <a:schemeClr val="bg1"/>
                </a:solidFill>
              </a:rPr>
              <a:t>What happened?</a:t>
            </a:r>
            <a:endParaRPr lang="en-GB" sz="3600" b="1" i="1" u="sng" dirty="0" smtClean="0">
              <a:solidFill>
                <a:schemeClr val="bg1"/>
              </a:solidFill>
            </a:endParaRPr>
          </a:p>
          <a:p>
            <a:pPr lvl="1"/>
            <a:r>
              <a:rPr lang="en-GB" dirty="0" smtClean="0">
                <a:solidFill>
                  <a:schemeClr val="bg1"/>
                </a:solidFill>
              </a:rPr>
              <a:t>Acts 2v38-41</a:t>
            </a:r>
            <a:r>
              <a:rPr lang="en-GB" b="1" baseline="30000" dirty="0" smtClean="0">
                <a:solidFill>
                  <a:schemeClr val="bg1"/>
                </a:solidFill>
              </a:rPr>
              <a:t>    </a:t>
            </a:r>
            <a:r>
              <a:rPr lang="en-GB" dirty="0" smtClean="0">
                <a:solidFill>
                  <a:schemeClr val="bg1"/>
                </a:solidFill>
              </a:rPr>
              <a:t>Peter replied, </a:t>
            </a:r>
            <a:r>
              <a:rPr lang="en-GB" i="1" dirty="0" smtClean="0">
                <a:solidFill>
                  <a:schemeClr val="bg1"/>
                </a:solidFill>
              </a:rPr>
              <a:t>‘Repent and be baptised, every one of you, in the name of Jesus Christ for the forgiveness of your sins. And you will receive the gift of the Holy Spirit. The promise is for you and your children and for all who are far off – for all whom the Lord our God will call.’ </a:t>
            </a:r>
          </a:p>
          <a:p>
            <a:pPr lvl="1"/>
            <a:r>
              <a:rPr lang="en-GB" i="1" dirty="0" smtClean="0">
                <a:solidFill>
                  <a:schemeClr val="bg1"/>
                </a:solidFill>
              </a:rPr>
              <a:t> With many other words he warned them; and he </a:t>
            </a:r>
            <a:r>
              <a:rPr lang="en-GB" b="1" i="1" dirty="0" smtClean="0">
                <a:solidFill>
                  <a:schemeClr val="bg1"/>
                </a:solidFill>
              </a:rPr>
              <a:t>pleaded</a:t>
            </a:r>
            <a:r>
              <a:rPr lang="en-GB" i="1" dirty="0" smtClean="0">
                <a:solidFill>
                  <a:schemeClr val="bg1"/>
                </a:solidFill>
              </a:rPr>
              <a:t> with them, ‘Save yourselves from this corrupt generation.’ </a:t>
            </a:r>
            <a:r>
              <a:rPr lang="en-GB" b="1" i="1" dirty="0" smtClean="0">
                <a:solidFill>
                  <a:schemeClr val="bg1"/>
                </a:solidFill>
              </a:rPr>
              <a:t>Those who accepted his message were baptised</a:t>
            </a:r>
            <a:r>
              <a:rPr lang="en-GB" i="1" dirty="0" smtClean="0">
                <a:solidFill>
                  <a:schemeClr val="bg1"/>
                </a:solidFill>
              </a:rPr>
              <a:t>, and about </a:t>
            </a:r>
            <a:r>
              <a:rPr lang="en-GB" b="1" i="1" dirty="0" smtClean="0">
                <a:solidFill>
                  <a:schemeClr val="bg1"/>
                </a:solidFill>
              </a:rPr>
              <a:t>three thousand </a:t>
            </a:r>
            <a:r>
              <a:rPr lang="en-GB" i="1" dirty="0" smtClean="0">
                <a:solidFill>
                  <a:schemeClr val="bg1"/>
                </a:solidFill>
              </a:rPr>
              <a:t>were added to their number that day.</a:t>
            </a:r>
          </a:p>
        </p:txBody>
      </p:sp>
    </p:spTree>
    <p:extLst>
      <p:ext uri="{BB962C8B-B14F-4D97-AF65-F5344CB8AC3E}">
        <p14:creationId xmlns:p14="http://schemas.microsoft.com/office/powerpoint/2010/main" val="3206682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778098"/>
          </a:xfrm>
        </p:spPr>
        <p:txBody>
          <a:bodyPr/>
          <a:lstStyle/>
          <a:p>
            <a:r>
              <a:rPr lang="en-GB" dirty="0" smtClean="0">
                <a:solidFill>
                  <a:schemeClr val="bg1"/>
                </a:solidFill>
              </a:rPr>
              <a:t>The first Christian baptism</a:t>
            </a:r>
            <a:endParaRPr lang="en-GB" dirty="0">
              <a:solidFill>
                <a:schemeClr val="bg1"/>
              </a:solidFill>
            </a:endParaRPr>
          </a:p>
        </p:txBody>
      </p:sp>
      <p:sp>
        <p:nvSpPr>
          <p:cNvPr id="3" name="Content Placeholder 2"/>
          <p:cNvSpPr>
            <a:spLocks noGrp="1"/>
          </p:cNvSpPr>
          <p:nvPr>
            <p:ph idx="1"/>
          </p:nvPr>
        </p:nvSpPr>
        <p:spPr>
          <a:xfrm>
            <a:off x="251520" y="908720"/>
            <a:ext cx="8568952" cy="5472608"/>
          </a:xfrm>
        </p:spPr>
        <p:txBody>
          <a:bodyPr>
            <a:normAutofit fontScale="92500"/>
          </a:bodyPr>
          <a:lstStyle/>
          <a:p>
            <a:r>
              <a:rPr lang="en-GB" sz="3600" b="1" u="sng" dirty="0" smtClean="0">
                <a:solidFill>
                  <a:schemeClr val="bg1"/>
                </a:solidFill>
              </a:rPr>
              <a:t>Peter implores them to take action!</a:t>
            </a:r>
          </a:p>
          <a:p>
            <a:r>
              <a:rPr lang="en-GB" sz="3600" b="1" u="sng" dirty="0" smtClean="0">
                <a:solidFill>
                  <a:schemeClr val="bg1"/>
                </a:solidFill>
              </a:rPr>
              <a:t>V38 Repent/v40 save yourselves</a:t>
            </a:r>
            <a:endParaRPr lang="en-GB" sz="3600" b="1" i="1" u="sng" dirty="0" smtClean="0">
              <a:solidFill>
                <a:schemeClr val="bg1"/>
              </a:solidFill>
            </a:endParaRPr>
          </a:p>
          <a:p>
            <a:pPr lvl="1"/>
            <a:r>
              <a:rPr lang="en-GB" sz="3400" dirty="0" smtClean="0">
                <a:solidFill>
                  <a:schemeClr val="bg1"/>
                </a:solidFill>
              </a:rPr>
              <a:t>1 </a:t>
            </a:r>
            <a:r>
              <a:rPr lang="en-GB" sz="3400" dirty="0" err="1" smtClean="0">
                <a:solidFill>
                  <a:schemeClr val="bg1"/>
                </a:solidFill>
              </a:rPr>
              <a:t>Thes</a:t>
            </a:r>
            <a:r>
              <a:rPr lang="en-GB" sz="3400" dirty="0" smtClean="0">
                <a:solidFill>
                  <a:schemeClr val="bg1"/>
                </a:solidFill>
              </a:rPr>
              <a:t> 1v9 </a:t>
            </a:r>
            <a:r>
              <a:rPr lang="en-GB" sz="3400" b="1" baseline="30000" dirty="0" smtClean="0">
                <a:solidFill>
                  <a:schemeClr val="bg1"/>
                </a:solidFill>
              </a:rPr>
              <a:t>  </a:t>
            </a:r>
            <a:r>
              <a:rPr lang="en-GB" sz="3400" i="1" dirty="0" smtClean="0">
                <a:solidFill>
                  <a:schemeClr val="bg1"/>
                </a:solidFill>
              </a:rPr>
              <a:t>‘They tell how you turned to God from idols to serve the living and true God’</a:t>
            </a:r>
          </a:p>
          <a:p>
            <a:pPr lvl="2"/>
            <a:r>
              <a:rPr lang="en-GB" sz="3000" dirty="0" smtClean="0">
                <a:solidFill>
                  <a:schemeClr val="bg1"/>
                </a:solidFill>
              </a:rPr>
              <a:t>Sorrow</a:t>
            </a:r>
          </a:p>
          <a:p>
            <a:pPr lvl="2"/>
            <a:r>
              <a:rPr lang="en-GB" sz="3000" dirty="0" smtClean="0">
                <a:solidFill>
                  <a:schemeClr val="bg1"/>
                </a:solidFill>
              </a:rPr>
              <a:t>Abandoning the past</a:t>
            </a:r>
          </a:p>
          <a:p>
            <a:pPr lvl="2"/>
            <a:r>
              <a:rPr lang="en-GB" sz="3000" dirty="0" smtClean="0">
                <a:solidFill>
                  <a:schemeClr val="bg1"/>
                </a:solidFill>
              </a:rPr>
              <a:t>Turning to God</a:t>
            </a:r>
          </a:p>
          <a:p>
            <a:pPr lvl="1"/>
            <a:r>
              <a:rPr lang="en-GB" sz="3400" dirty="0" smtClean="0">
                <a:solidFill>
                  <a:schemeClr val="bg1"/>
                </a:solidFill>
              </a:rPr>
              <a:t>Acts 2v41</a:t>
            </a:r>
            <a:r>
              <a:rPr lang="en-GB" sz="3600" b="1" i="1" dirty="0" smtClean="0">
                <a:solidFill>
                  <a:schemeClr val="bg1"/>
                </a:solidFill>
              </a:rPr>
              <a:t> “Those who accepted his message were baptised”</a:t>
            </a:r>
          </a:p>
          <a:p>
            <a:pPr lvl="2"/>
            <a:r>
              <a:rPr lang="en-GB" sz="3000" dirty="0" smtClean="0">
                <a:solidFill>
                  <a:schemeClr val="bg1"/>
                </a:solidFill>
              </a:rPr>
              <a:t>Accepting the message included repentance</a:t>
            </a:r>
            <a:endParaRPr lang="en-GB" sz="3000" dirty="0" smtClean="0">
              <a:solidFill>
                <a:schemeClr val="bg1"/>
              </a:solidFill>
            </a:endParaRPr>
          </a:p>
        </p:txBody>
      </p:sp>
    </p:spTree>
    <p:extLst>
      <p:ext uri="{BB962C8B-B14F-4D97-AF65-F5344CB8AC3E}">
        <p14:creationId xmlns:p14="http://schemas.microsoft.com/office/powerpoint/2010/main" val="3866375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The first Christian baptism</a:t>
            </a:r>
            <a:endParaRPr lang="en-GB" dirty="0">
              <a:solidFill>
                <a:schemeClr val="bg1"/>
              </a:solidFill>
            </a:endParaRPr>
          </a:p>
        </p:txBody>
      </p:sp>
      <p:sp>
        <p:nvSpPr>
          <p:cNvPr id="3" name="Content Placeholder 2"/>
          <p:cNvSpPr>
            <a:spLocks noGrp="1"/>
          </p:cNvSpPr>
          <p:nvPr>
            <p:ph idx="1"/>
          </p:nvPr>
        </p:nvSpPr>
        <p:spPr>
          <a:xfrm>
            <a:off x="395536" y="1268760"/>
            <a:ext cx="8352928" cy="4525963"/>
          </a:xfrm>
        </p:spPr>
        <p:txBody>
          <a:bodyPr>
            <a:normAutofit/>
          </a:bodyPr>
          <a:lstStyle/>
          <a:p>
            <a:r>
              <a:rPr lang="en-GB" sz="3600" b="1" u="sng" dirty="0" smtClean="0">
                <a:solidFill>
                  <a:schemeClr val="bg1"/>
                </a:solidFill>
              </a:rPr>
              <a:t>Be baptised</a:t>
            </a:r>
            <a:r>
              <a:rPr lang="en-GB" sz="3600" b="1" dirty="0" smtClean="0">
                <a:solidFill>
                  <a:schemeClr val="bg1"/>
                </a:solidFill>
              </a:rPr>
              <a:t>  </a:t>
            </a:r>
            <a:r>
              <a:rPr lang="en-GB" dirty="0" smtClean="0">
                <a:solidFill>
                  <a:schemeClr val="bg1"/>
                </a:solidFill>
              </a:rPr>
              <a:t>I</a:t>
            </a:r>
            <a:r>
              <a:rPr lang="en-GB" b="1" dirty="0" smtClean="0">
                <a:solidFill>
                  <a:schemeClr val="bg1"/>
                </a:solidFill>
              </a:rPr>
              <a:t>mproved translation “</a:t>
            </a:r>
            <a:r>
              <a:rPr lang="en-GB" i="1" dirty="0" smtClean="0">
                <a:solidFill>
                  <a:schemeClr val="bg1"/>
                </a:solidFill>
              </a:rPr>
              <a:t>be baptised, every one of you, in the name of Jesus Christ </a:t>
            </a:r>
            <a:r>
              <a:rPr lang="en-GB" b="1" i="1" dirty="0" smtClean="0">
                <a:solidFill>
                  <a:schemeClr val="bg1"/>
                </a:solidFill>
              </a:rPr>
              <a:t>on </a:t>
            </a:r>
            <a:r>
              <a:rPr lang="en-GB" b="1" i="1" dirty="0" smtClean="0">
                <a:solidFill>
                  <a:schemeClr val="bg1"/>
                </a:solidFill>
              </a:rPr>
              <a:t>the basis of</a:t>
            </a:r>
            <a:r>
              <a:rPr lang="en-GB" i="1" dirty="0" smtClean="0">
                <a:solidFill>
                  <a:schemeClr val="bg1"/>
                </a:solidFill>
              </a:rPr>
              <a:t> </a:t>
            </a:r>
            <a:r>
              <a:rPr lang="en-GB" i="1" dirty="0" smtClean="0">
                <a:solidFill>
                  <a:schemeClr val="bg1"/>
                </a:solidFill>
              </a:rPr>
              <a:t>the forgiveness of your sins.” </a:t>
            </a:r>
          </a:p>
          <a:p>
            <a:r>
              <a:rPr lang="en-GB" b="1" dirty="0" smtClean="0">
                <a:solidFill>
                  <a:schemeClr val="bg1"/>
                </a:solidFill>
              </a:rPr>
              <a:t>They believed and were baptised </a:t>
            </a:r>
            <a:r>
              <a:rPr lang="en-GB" dirty="0" smtClean="0">
                <a:solidFill>
                  <a:schemeClr val="bg1"/>
                </a:solidFill>
              </a:rPr>
              <a:t>- </a:t>
            </a:r>
            <a:r>
              <a:rPr lang="en-GB" i="1" dirty="0" smtClean="0">
                <a:solidFill>
                  <a:schemeClr val="bg1"/>
                </a:solidFill>
              </a:rPr>
              <a:t>V41 </a:t>
            </a:r>
            <a:r>
              <a:rPr lang="en-GB" i="1" dirty="0" smtClean="0">
                <a:solidFill>
                  <a:schemeClr val="bg1"/>
                </a:solidFill>
              </a:rPr>
              <a:t>Those who accepted his message were baptised, and about three thousand were added to their number that day.</a:t>
            </a:r>
          </a:p>
          <a:p>
            <a:endParaRPr lang="en-GB" i="1" dirty="0" smtClean="0">
              <a:solidFill>
                <a:schemeClr val="bg1"/>
              </a:solidFill>
            </a:endParaRPr>
          </a:p>
        </p:txBody>
      </p:sp>
    </p:spTree>
    <p:extLst>
      <p:ext uri="{BB962C8B-B14F-4D97-AF65-F5344CB8AC3E}">
        <p14:creationId xmlns:p14="http://schemas.microsoft.com/office/powerpoint/2010/main" val="2682405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706090"/>
          </a:xfrm>
        </p:spPr>
        <p:txBody>
          <a:bodyPr>
            <a:normAutofit fontScale="90000"/>
          </a:bodyPr>
          <a:lstStyle/>
          <a:p>
            <a:r>
              <a:rPr lang="en-GB" dirty="0" smtClean="0">
                <a:solidFill>
                  <a:schemeClr val="bg1"/>
                </a:solidFill>
              </a:rPr>
              <a:t>The first Christian baptism</a:t>
            </a:r>
            <a:endParaRPr lang="en-GB" dirty="0">
              <a:solidFill>
                <a:schemeClr val="bg1"/>
              </a:solidFill>
            </a:endParaRPr>
          </a:p>
        </p:txBody>
      </p:sp>
      <p:sp>
        <p:nvSpPr>
          <p:cNvPr id="3" name="Content Placeholder 2"/>
          <p:cNvSpPr>
            <a:spLocks noGrp="1"/>
          </p:cNvSpPr>
          <p:nvPr>
            <p:ph idx="1"/>
          </p:nvPr>
        </p:nvSpPr>
        <p:spPr>
          <a:xfrm>
            <a:off x="179512" y="836712"/>
            <a:ext cx="8712968" cy="4680520"/>
          </a:xfrm>
        </p:spPr>
        <p:txBody>
          <a:bodyPr>
            <a:normAutofit/>
          </a:bodyPr>
          <a:lstStyle/>
          <a:p>
            <a:r>
              <a:rPr lang="en-GB" sz="3600" dirty="0" smtClean="0">
                <a:solidFill>
                  <a:schemeClr val="bg1"/>
                </a:solidFill>
              </a:rPr>
              <a:t>Why are we told to be baptised? </a:t>
            </a:r>
          </a:p>
          <a:p>
            <a:r>
              <a:rPr lang="en-GB" sz="3600" dirty="0" smtClean="0">
                <a:solidFill>
                  <a:schemeClr val="bg1"/>
                </a:solidFill>
              </a:rPr>
              <a:t>No explanation recorded in Acts 2</a:t>
            </a:r>
          </a:p>
          <a:p>
            <a:pPr lvl="1"/>
            <a:r>
              <a:rPr lang="en-GB" sz="3200" dirty="0" smtClean="0">
                <a:solidFill>
                  <a:schemeClr val="bg1"/>
                </a:solidFill>
              </a:rPr>
              <a:t>Familiar with the concept – Proselytes</a:t>
            </a:r>
          </a:p>
          <a:p>
            <a:pPr lvl="2"/>
            <a:r>
              <a:rPr lang="en-GB" sz="2800" dirty="0" smtClean="0">
                <a:solidFill>
                  <a:schemeClr val="bg1"/>
                </a:solidFill>
              </a:rPr>
              <a:t>A one off initiation into the faith</a:t>
            </a:r>
          </a:p>
          <a:p>
            <a:pPr lvl="1"/>
            <a:r>
              <a:rPr lang="en-GB" sz="3200" dirty="0" smtClean="0">
                <a:solidFill>
                  <a:schemeClr val="bg1"/>
                </a:solidFill>
              </a:rPr>
              <a:t>Shows identification with Jesus Christ </a:t>
            </a:r>
          </a:p>
          <a:p>
            <a:pPr lvl="2"/>
            <a:r>
              <a:rPr lang="en-GB" sz="2800" dirty="0" smtClean="0">
                <a:solidFill>
                  <a:schemeClr val="bg1"/>
                </a:solidFill>
              </a:rPr>
              <a:t>Mark 10v38-39, 1 Corinthians 10v1-2</a:t>
            </a:r>
          </a:p>
        </p:txBody>
      </p:sp>
    </p:spTree>
    <p:extLst>
      <p:ext uri="{BB962C8B-B14F-4D97-AF65-F5344CB8AC3E}">
        <p14:creationId xmlns:p14="http://schemas.microsoft.com/office/powerpoint/2010/main" val="1022927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706090"/>
          </a:xfrm>
        </p:spPr>
        <p:txBody>
          <a:bodyPr>
            <a:normAutofit fontScale="90000"/>
          </a:bodyPr>
          <a:lstStyle/>
          <a:p>
            <a:r>
              <a:rPr lang="en-GB" dirty="0" smtClean="0">
                <a:solidFill>
                  <a:schemeClr val="bg1"/>
                </a:solidFill>
              </a:rPr>
              <a:t>The first Christian baptism</a:t>
            </a:r>
            <a:endParaRPr lang="en-GB" dirty="0">
              <a:solidFill>
                <a:schemeClr val="bg1"/>
              </a:solidFill>
            </a:endParaRPr>
          </a:p>
        </p:txBody>
      </p:sp>
      <p:sp>
        <p:nvSpPr>
          <p:cNvPr id="3" name="Content Placeholder 2"/>
          <p:cNvSpPr>
            <a:spLocks noGrp="1"/>
          </p:cNvSpPr>
          <p:nvPr>
            <p:ph idx="1"/>
          </p:nvPr>
        </p:nvSpPr>
        <p:spPr>
          <a:xfrm>
            <a:off x="179512" y="836712"/>
            <a:ext cx="8712968" cy="6021288"/>
          </a:xfrm>
        </p:spPr>
        <p:txBody>
          <a:bodyPr>
            <a:normAutofit/>
          </a:bodyPr>
          <a:lstStyle/>
          <a:p>
            <a:r>
              <a:rPr lang="en-GB" dirty="0" smtClean="0">
                <a:solidFill>
                  <a:schemeClr val="bg1"/>
                </a:solidFill>
              </a:rPr>
              <a:t>Why are we told to be baptised? </a:t>
            </a:r>
          </a:p>
          <a:p>
            <a:pPr lvl="1"/>
            <a:r>
              <a:rPr lang="en-GB" dirty="0" smtClean="0">
                <a:solidFill>
                  <a:schemeClr val="bg1"/>
                </a:solidFill>
              </a:rPr>
              <a:t>Picture form of the message </a:t>
            </a:r>
          </a:p>
          <a:p>
            <a:pPr lvl="2"/>
            <a:r>
              <a:rPr lang="en-GB" sz="2800" dirty="0" smtClean="0">
                <a:solidFill>
                  <a:schemeClr val="bg1"/>
                </a:solidFill>
              </a:rPr>
              <a:t>Death, burial and resurrection – </a:t>
            </a:r>
          </a:p>
          <a:p>
            <a:pPr lvl="2"/>
            <a:r>
              <a:rPr lang="en-GB" sz="2800" dirty="0" smtClean="0">
                <a:solidFill>
                  <a:schemeClr val="bg1"/>
                </a:solidFill>
              </a:rPr>
              <a:t>Romans 6v3-4 “Or don’t you know that all of us who were baptised into Christ Jesus were baptised into his death? We were therefore </a:t>
            </a:r>
            <a:r>
              <a:rPr lang="en-GB" sz="2800" b="1" dirty="0" smtClean="0">
                <a:solidFill>
                  <a:schemeClr val="bg1"/>
                </a:solidFill>
              </a:rPr>
              <a:t>buried</a:t>
            </a:r>
            <a:r>
              <a:rPr lang="en-GB" sz="2800" dirty="0" smtClean="0">
                <a:solidFill>
                  <a:schemeClr val="bg1"/>
                </a:solidFill>
              </a:rPr>
              <a:t> with him through baptism into </a:t>
            </a:r>
            <a:r>
              <a:rPr lang="en-GB" sz="2800" b="1" dirty="0" smtClean="0">
                <a:solidFill>
                  <a:schemeClr val="bg1"/>
                </a:solidFill>
              </a:rPr>
              <a:t>death</a:t>
            </a:r>
            <a:r>
              <a:rPr lang="en-GB" sz="2800" dirty="0" smtClean="0">
                <a:solidFill>
                  <a:schemeClr val="bg1"/>
                </a:solidFill>
              </a:rPr>
              <a:t> in order that, just as Christ was raised from the dead through the glory of the Father, we too may live a </a:t>
            </a:r>
            <a:r>
              <a:rPr lang="en-GB" sz="2800" b="1" dirty="0" smtClean="0">
                <a:solidFill>
                  <a:schemeClr val="bg1"/>
                </a:solidFill>
              </a:rPr>
              <a:t>new life</a:t>
            </a:r>
            <a:r>
              <a:rPr lang="en-GB" sz="2800" dirty="0" smtClean="0">
                <a:solidFill>
                  <a:schemeClr val="bg1"/>
                </a:solidFill>
              </a:rPr>
              <a:t>.”</a:t>
            </a:r>
          </a:p>
          <a:p>
            <a:pPr lvl="1"/>
            <a:r>
              <a:rPr lang="en-GB" dirty="0" smtClean="0">
                <a:solidFill>
                  <a:schemeClr val="bg1"/>
                </a:solidFill>
              </a:rPr>
              <a:t>Outward to show the inward</a:t>
            </a:r>
          </a:p>
          <a:p>
            <a:pPr lvl="1"/>
            <a:r>
              <a:rPr lang="en-GB" dirty="0">
                <a:solidFill>
                  <a:schemeClr val="bg1"/>
                </a:solidFill>
              </a:rPr>
              <a:t>Our declaration of the change that has happened and will continue</a:t>
            </a:r>
          </a:p>
        </p:txBody>
      </p:sp>
    </p:spTree>
    <p:extLst>
      <p:ext uri="{BB962C8B-B14F-4D97-AF65-F5344CB8AC3E}">
        <p14:creationId xmlns:p14="http://schemas.microsoft.com/office/powerpoint/2010/main" val="1075569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706090"/>
          </a:xfrm>
        </p:spPr>
        <p:txBody>
          <a:bodyPr>
            <a:normAutofit fontScale="90000"/>
          </a:bodyPr>
          <a:lstStyle/>
          <a:p>
            <a:r>
              <a:rPr lang="en-GB" dirty="0" smtClean="0">
                <a:solidFill>
                  <a:schemeClr val="bg1"/>
                </a:solidFill>
              </a:rPr>
              <a:t>The first Christian baptism</a:t>
            </a:r>
            <a:endParaRPr lang="en-GB" dirty="0">
              <a:solidFill>
                <a:schemeClr val="bg1"/>
              </a:solidFill>
            </a:endParaRPr>
          </a:p>
        </p:txBody>
      </p:sp>
      <p:sp>
        <p:nvSpPr>
          <p:cNvPr id="3" name="Content Placeholder 2"/>
          <p:cNvSpPr>
            <a:spLocks noGrp="1"/>
          </p:cNvSpPr>
          <p:nvPr>
            <p:ph idx="1"/>
          </p:nvPr>
        </p:nvSpPr>
        <p:spPr>
          <a:xfrm>
            <a:off x="179512" y="764704"/>
            <a:ext cx="8784976" cy="6093296"/>
          </a:xfrm>
        </p:spPr>
        <p:txBody>
          <a:bodyPr>
            <a:normAutofit/>
          </a:bodyPr>
          <a:lstStyle/>
          <a:p>
            <a:r>
              <a:rPr lang="en-GB" dirty="0" smtClean="0">
                <a:solidFill>
                  <a:schemeClr val="bg1"/>
                </a:solidFill>
              </a:rPr>
              <a:t>What do we see here?</a:t>
            </a:r>
          </a:p>
          <a:p>
            <a:pPr lvl="1"/>
            <a:r>
              <a:rPr lang="en-GB" sz="3000" dirty="0" smtClean="0">
                <a:solidFill>
                  <a:schemeClr val="bg1"/>
                </a:solidFill>
              </a:rPr>
              <a:t>Baptism followed belief</a:t>
            </a:r>
          </a:p>
          <a:p>
            <a:pPr lvl="2"/>
            <a:r>
              <a:rPr lang="en-GB" sz="2800" dirty="0" smtClean="0">
                <a:solidFill>
                  <a:schemeClr val="bg1"/>
                </a:solidFill>
              </a:rPr>
              <a:t>Personal – “All who accepted his message were baptised”</a:t>
            </a:r>
          </a:p>
          <a:p>
            <a:pPr lvl="1"/>
            <a:r>
              <a:rPr lang="en-GB" sz="3000" dirty="0" smtClean="0">
                <a:solidFill>
                  <a:schemeClr val="bg1"/>
                </a:solidFill>
              </a:rPr>
              <a:t>Baptism showed obedience</a:t>
            </a:r>
          </a:p>
          <a:p>
            <a:pPr lvl="2"/>
            <a:r>
              <a:rPr lang="en-GB" sz="2800" dirty="0" smtClean="0">
                <a:solidFill>
                  <a:schemeClr val="bg1"/>
                </a:solidFill>
              </a:rPr>
              <a:t>Matt 28v19 – Christ’s command</a:t>
            </a:r>
          </a:p>
          <a:p>
            <a:pPr lvl="1"/>
            <a:r>
              <a:rPr lang="en-GB" sz="3000" dirty="0" smtClean="0">
                <a:solidFill>
                  <a:schemeClr val="bg1"/>
                </a:solidFill>
              </a:rPr>
              <a:t>Where and how?</a:t>
            </a:r>
          </a:p>
          <a:p>
            <a:pPr lvl="2"/>
            <a:r>
              <a:rPr lang="en-GB" sz="2800" dirty="0" smtClean="0">
                <a:solidFill>
                  <a:schemeClr val="bg1"/>
                </a:solidFill>
              </a:rPr>
              <a:t>By immersion – the Greek word </a:t>
            </a:r>
            <a:r>
              <a:rPr lang="en-GB" sz="2800" dirty="0" err="1" smtClean="0">
                <a:solidFill>
                  <a:schemeClr val="bg1"/>
                </a:solidFill>
              </a:rPr>
              <a:t>baptizo</a:t>
            </a:r>
            <a:r>
              <a:rPr lang="en-GB" sz="2800" dirty="0" smtClean="0">
                <a:solidFill>
                  <a:schemeClr val="bg1"/>
                </a:solidFill>
              </a:rPr>
              <a:t>/</a:t>
            </a:r>
            <a:r>
              <a:rPr lang="en-GB" sz="2800" dirty="0" err="1" smtClean="0">
                <a:solidFill>
                  <a:schemeClr val="bg1"/>
                </a:solidFill>
              </a:rPr>
              <a:t>bapto</a:t>
            </a:r>
            <a:r>
              <a:rPr lang="en-GB" sz="2800" dirty="0" smtClean="0">
                <a:solidFill>
                  <a:schemeClr val="bg1"/>
                </a:solidFill>
              </a:rPr>
              <a:t> – dip/immerse</a:t>
            </a:r>
          </a:p>
          <a:p>
            <a:pPr lvl="2"/>
            <a:r>
              <a:rPr lang="en-GB" sz="2800" dirty="0" smtClean="0">
                <a:solidFill>
                  <a:schemeClr val="bg1"/>
                </a:solidFill>
              </a:rPr>
              <a:t>Examples John the Baptist, Philip and the </a:t>
            </a:r>
            <a:r>
              <a:rPr lang="en-GB" sz="2800" dirty="0" err="1" smtClean="0">
                <a:solidFill>
                  <a:schemeClr val="bg1"/>
                </a:solidFill>
              </a:rPr>
              <a:t>Ethopian</a:t>
            </a:r>
            <a:r>
              <a:rPr lang="en-GB" sz="2800" dirty="0" smtClean="0">
                <a:solidFill>
                  <a:schemeClr val="bg1"/>
                </a:solidFill>
              </a:rPr>
              <a:t> </a:t>
            </a:r>
          </a:p>
          <a:p>
            <a:pPr lvl="2"/>
            <a:r>
              <a:rPr lang="en-GB" sz="2800" dirty="0" smtClean="0">
                <a:solidFill>
                  <a:schemeClr val="bg1"/>
                </a:solidFill>
              </a:rPr>
              <a:t>In the </a:t>
            </a:r>
            <a:r>
              <a:rPr lang="en-GB" sz="2800" dirty="0" err="1" smtClean="0">
                <a:solidFill>
                  <a:schemeClr val="bg1"/>
                </a:solidFill>
              </a:rPr>
              <a:t>Mikvahs</a:t>
            </a:r>
            <a:r>
              <a:rPr lang="en-GB" sz="2800" dirty="0" smtClean="0">
                <a:solidFill>
                  <a:schemeClr val="bg1"/>
                </a:solidFill>
              </a:rPr>
              <a:t> – image of cleansing </a:t>
            </a:r>
            <a:endParaRPr lang="en-GB" sz="2800" b="1" i="1" u="sng" dirty="0" smtClean="0">
              <a:solidFill>
                <a:schemeClr val="bg1"/>
              </a:solidFill>
            </a:endParaRPr>
          </a:p>
        </p:txBody>
      </p:sp>
    </p:spTree>
    <p:extLst>
      <p:ext uri="{BB962C8B-B14F-4D97-AF65-F5344CB8AC3E}">
        <p14:creationId xmlns:p14="http://schemas.microsoft.com/office/powerpoint/2010/main" val="1002184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706090"/>
          </a:xfrm>
        </p:spPr>
        <p:txBody>
          <a:bodyPr>
            <a:normAutofit fontScale="90000"/>
          </a:bodyPr>
          <a:lstStyle/>
          <a:p>
            <a:r>
              <a:rPr lang="en-GB" dirty="0" smtClean="0">
                <a:solidFill>
                  <a:schemeClr val="bg1"/>
                </a:solidFill>
              </a:rPr>
              <a:t>Christian baptism</a:t>
            </a:r>
            <a:endParaRPr lang="en-GB" dirty="0">
              <a:solidFill>
                <a:schemeClr val="bg1"/>
              </a:solidFill>
            </a:endParaRPr>
          </a:p>
        </p:txBody>
      </p:sp>
      <p:sp>
        <p:nvSpPr>
          <p:cNvPr id="3" name="Content Placeholder 2"/>
          <p:cNvSpPr>
            <a:spLocks noGrp="1"/>
          </p:cNvSpPr>
          <p:nvPr>
            <p:ph idx="1"/>
          </p:nvPr>
        </p:nvSpPr>
        <p:spPr>
          <a:xfrm>
            <a:off x="251520" y="980728"/>
            <a:ext cx="8496944" cy="5616624"/>
          </a:xfrm>
        </p:spPr>
        <p:txBody>
          <a:bodyPr>
            <a:normAutofit/>
          </a:bodyPr>
          <a:lstStyle/>
          <a:p>
            <a:r>
              <a:rPr lang="en-GB" dirty="0" smtClean="0">
                <a:solidFill>
                  <a:schemeClr val="bg1"/>
                </a:solidFill>
              </a:rPr>
              <a:t>We have seen Peter being brave</a:t>
            </a:r>
          </a:p>
          <a:p>
            <a:r>
              <a:rPr lang="en-GB" dirty="0" smtClean="0">
                <a:solidFill>
                  <a:schemeClr val="bg1"/>
                </a:solidFill>
              </a:rPr>
              <a:t>We have seen those who heard being cut to the heart</a:t>
            </a:r>
          </a:p>
          <a:p>
            <a:r>
              <a:rPr lang="en-GB" dirty="0" smtClean="0">
                <a:solidFill>
                  <a:schemeClr val="bg1"/>
                </a:solidFill>
              </a:rPr>
              <a:t>We have seen the people repenting and obeying the command to be baptised</a:t>
            </a:r>
          </a:p>
          <a:p>
            <a:pPr lvl="1"/>
            <a:r>
              <a:rPr lang="en-GB" dirty="0" smtClean="0">
                <a:solidFill>
                  <a:schemeClr val="bg1"/>
                </a:solidFill>
              </a:rPr>
              <a:t>What causes you to be cut to the heart before God?</a:t>
            </a:r>
          </a:p>
          <a:p>
            <a:pPr lvl="1"/>
            <a:r>
              <a:rPr lang="en-GB" dirty="0" smtClean="0">
                <a:solidFill>
                  <a:schemeClr val="bg1"/>
                </a:solidFill>
              </a:rPr>
              <a:t>What should you do?</a:t>
            </a:r>
          </a:p>
          <a:p>
            <a:r>
              <a:rPr lang="en-GB" dirty="0" smtClean="0">
                <a:solidFill>
                  <a:schemeClr val="bg1"/>
                </a:solidFill>
              </a:rPr>
              <a:t>Have you shown you now belong to Jesus by being baptised?</a:t>
            </a:r>
          </a:p>
        </p:txBody>
      </p:sp>
    </p:spTree>
    <p:extLst>
      <p:ext uri="{BB962C8B-B14F-4D97-AF65-F5344CB8AC3E}">
        <p14:creationId xmlns:p14="http://schemas.microsoft.com/office/powerpoint/2010/main" val="391232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The first Christian baptism</a:t>
            </a:r>
            <a:endParaRPr lang="en-GB" dirty="0">
              <a:solidFill>
                <a:schemeClr val="bg1"/>
              </a:solidFill>
            </a:endParaRPr>
          </a:p>
        </p:txBody>
      </p:sp>
      <p:sp>
        <p:nvSpPr>
          <p:cNvPr id="3" name="Content Placeholder 2"/>
          <p:cNvSpPr>
            <a:spLocks noGrp="1"/>
          </p:cNvSpPr>
          <p:nvPr>
            <p:ph idx="1"/>
          </p:nvPr>
        </p:nvSpPr>
        <p:spPr>
          <a:xfrm>
            <a:off x="395536" y="1340768"/>
            <a:ext cx="8352928" cy="4525963"/>
          </a:xfrm>
        </p:spPr>
        <p:txBody>
          <a:bodyPr>
            <a:normAutofit/>
          </a:bodyPr>
          <a:lstStyle/>
          <a:p>
            <a:r>
              <a:rPr lang="en-GB" sz="3600" b="1" u="sng" dirty="0" smtClean="0">
                <a:solidFill>
                  <a:schemeClr val="bg1"/>
                </a:solidFill>
              </a:rPr>
              <a:t>Peter is answering a question</a:t>
            </a:r>
            <a:endParaRPr lang="en-GB" sz="3600" b="1" i="1" u="sng" dirty="0" smtClean="0">
              <a:solidFill>
                <a:schemeClr val="bg1"/>
              </a:solidFill>
            </a:endParaRPr>
          </a:p>
          <a:p>
            <a:pPr lvl="1"/>
            <a:r>
              <a:rPr lang="en-GB" sz="3400" dirty="0" smtClean="0">
                <a:solidFill>
                  <a:schemeClr val="bg1"/>
                </a:solidFill>
              </a:rPr>
              <a:t>Acts 2v37</a:t>
            </a:r>
            <a:r>
              <a:rPr lang="en-GB" sz="3400" b="1" baseline="30000" dirty="0" smtClean="0">
                <a:solidFill>
                  <a:schemeClr val="bg1"/>
                </a:solidFill>
              </a:rPr>
              <a:t>  ‘</a:t>
            </a:r>
            <a:r>
              <a:rPr lang="en-GB" sz="3400" dirty="0" smtClean="0">
                <a:solidFill>
                  <a:schemeClr val="bg1"/>
                </a:solidFill>
              </a:rPr>
              <a:t>When the people heard this, they were </a:t>
            </a:r>
            <a:r>
              <a:rPr lang="en-GB" sz="3400" b="1" dirty="0" smtClean="0">
                <a:solidFill>
                  <a:schemeClr val="bg1"/>
                </a:solidFill>
              </a:rPr>
              <a:t>cut to the heart </a:t>
            </a:r>
            <a:r>
              <a:rPr lang="en-GB" sz="3400" dirty="0" smtClean="0">
                <a:solidFill>
                  <a:schemeClr val="bg1"/>
                </a:solidFill>
              </a:rPr>
              <a:t>and said to Peter and the other apostles, </a:t>
            </a:r>
            <a:r>
              <a:rPr lang="en-GB" sz="3400" i="1" dirty="0" smtClean="0">
                <a:solidFill>
                  <a:schemeClr val="bg1"/>
                </a:solidFill>
              </a:rPr>
              <a:t>‘Brothers, what shall we do?</a:t>
            </a:r>
            <a:r>
              <a:rPr lang="en-GB" sz="3400" dirty="0" smtClean="0">
                <a:solidFill>
                  <a:schemeClr val="bg1"/>
                </a:solidFill>
              </a:rPr>
              <a:t>’’</a:t>
            </a:r>
          </a:p>
          <a:p>
            <a:pPr lvl="2"/>
            <a:r>
              <a:rPr lang="en-GB" sz="2800" dirty="0" smtClean="0">
                <a:solidFill>
                  <a:schemeClr val="bg1"/>
                </a:solidFill>
              </a:rPr>
              <a:t>What caused them to be cut to the heart?</a:t>
            </a:r>
          </a:p>
          <a:p>
            <a:pPr lvl="2"/>
            <a:r>
              <a:rPr lang="en-GB" sz="2800" dirty="0" smtClean="0">
                <a:solidFill>
                  <a:schemeClr val="bg1"/>
                </a:solidFill>
              </a:rPr>
              <a:t>What is the “this” that moved them so?</a:t>
            </a:r>
          </a:p>
        </p:txBody>
      </p:sp>
    </p:spTree>
    <p:extLst>
      <p:ext uri="{BB962C8B-B14F-4D97-AF65-F5344CB8AC3E}">
        <p14:creationId xmlns:p14="http://schemas.microsoft.com/office/powerpoint/2010/main" val="3088755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The first Christian baptism</a:t>
            </a:r>
            <a:endParaRPr lang="en-GB" dirty="0">
              <a:solidFill>
                <a:schemeClr val="bg1"/>
              </a:solidFill>
            </a:endParaRPr>
          </a:p>
        </p:txBody>
      </p:sp>
      <p:sp>
        <p:nvSpPr>
          <p:cNvPr id="3" name="Content Placeholder 2"/>
          <p:cNvSpPr>
            <a:spLocks noGrp="1"/>
          </p:cNvSpPr>
          <p:nvPr>
            <p:ph idx="1"/>
          </p:nvPr>
        </p:nvSpPr>
        <p:spPr>
          <a:xfrm>
            <a:off x="179512" y="1600200"/>
            <a:ext cx="8507288" cy="4525963"/>
          </a:xfrm>
        </p:spPr>
        <p:txBody>
          <a:bodyPr/>
          <a:lstStyle/>
          <a:p>
            <a:r>
              <a:rPr lang="en-GB" sz="3600" b="1" u="sng" dirty="0" smtClean="0">
                <a:solidFill>
                  <a:schemeClr val="bg1"/>
                </a:solidFill>
              </a:rPr>
              <a:t>Peter’s bold message</a:t>
            </a:r>
          </a:p>
          <a:p>
            <a:pPr lvl="1"/>
            <a:r>
              <a:rPr lang="en-GB" sz="3600" dirty="0" smtClean="0">
                <a:solidFill>
                  <a:schemeClr val="bg1"/>
                </a:solidFill>
              </a:rPr>
              <a:t>About them and Jesus!</a:t>
            </a:r>
          </a:p>
          <a:p>
            <a:pPr lvl="1"/>
            <a:r>
              <a:rPr lang="en-GB" sz="3400" dirty="0" smtClean="0">
                <a:solidFill>
                  <a:schemeClr val="bg1"/>
                </a:solidFill>
              </a:rPr>
              <a:t>Acts 2v36</a:t>
            </a:r>
            <a:r>
              <a:rPr lang="en-GB" sz="3400" b="1" baseline="30000" dirty="0">
                <a:solidFill>
                  <a:schemeClr val="bg1"/>
                </a:solidFill>
              </a:rPr>
              <a:t> </a:t>
            </a:r>
            <a:r>
              <a:rPr lang="en-GB" sz="3400" dirty="0">
                <a:solidFill>
                  <a:schemeClr val="bg1"/>
                </a:solidFill>
              </a:rPr>
              <a:t>‘</a:t>
            </a:r>
            <a:r>
              <a:rPr lang="en-GB" sz="3400" i="1" dirty="0">
                <a:solidFill>
                  <a:schemeClr val="bg1"/>
                </a:solidFill>
              </a:rPr>
              <a:t>Therefore let all Israel be assured of this: God has made this </a:t>
            </a:r>
            <a:r>
              <a:rPr lang="en-GB" sz="3400" b="1" i="1" dirty="0">
                <a:solidFill>
                  <a:schemeClr val="bg1"/>
                </a:solidFill>
              </a:rPr>
              <a:t>Jesus</a:t>
            </a:r>
            <a:r>
              <a:rPr lang="en-GB" sz="3400" i="1" dirty="0">
                <a:solidFill>
                  <a:schemeClr val="bg1"/>
                </a:solidFill>
              </a:rPr>
              <a:t>, whom you </a:t>
            </a:r>
            <a:r>
              <a:rPr lang="en-GB" sz="3400" b="1" i="1" dirty="0">
                <a:solidFill>
                  <a:schemeClr val="bg1"/>
                </a:solidFill>
              </a:rPr>
              <a:t>crucified</a:t>
            </a:r>
            <a:r>
              <a:rPr lang="en-GB" sz="3400" i="1" dirty="0">
                <a:solidFill>
                  <a:schemeClr val="bg1"/>
                </a:solidFill>
              </a:rPr>
              <a:t>, both </a:t>
            </a:r>
            <a:r>
              <a:rPr lang="en-GB" sz="3400" b="1" i="1" dirty="0">
                <a:solidFill>
                  <a:schemeClr val="bg1"/>
                </a:solidFill>
              </a:rPr>
              <a:t>Lord</a:t>
            </a:r>
            <a:r>
              <a:rPr lang="en-GB" sz="3400" i="1" dirty="0">
                <a:solidFill>
                  <a:schemeClr val="bg1"/>
                </a:solidFill>
              </a:rPr>
              <a:t> and </a:t>
            </a:r>
            <a:r>
              <a:rPr lang="en-GB" sz="3400" b="1" i="1" dirty="0" smtClean="0">
                <a:solidFill>
                  <a:schemeClr val="bg1"/>
                </a:solidFill>
              </a:rPr>
              <a:t>Christ.</a:t>
            </a:r>
            <a:r>
              <a:rPr lang="en-GB" sz="3400" i="1" dirty="0" smtClean="0">
                <a:solidFill>
                  <a:schemeClr val="bg1"/>
                </a:solidFill>
              </a:rPr>
              <a:t>’</a:t>
            </a:r>
            <a:endParaRPr lang="en-GB" sz="3400" i="1" dirty="0">
              <a:solidFill>
                <a:schemeClr val="bg1"/>
              </a:solidFill>
            </a:endParaRPr>
          </a:p>
        </p:txBody>
      </p:sp>
    </p:spTree>
    <p:extLst>
      <p:ext uri="{BB962C8B-B14F-4D97-AF65-F5344CB8AC3E}">
        <p14:creationId xmlns:p14="http://schemas.microsoft.com/office/powerpoint/2010/main" val="1385416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The first Christian baptism</a:t>
            </a:r>
            <a:endParaRPr lang="en-GB" dirty="0">
              <a:solidFill>
                <a:schemeClr val="bg1"/>
              </a:solidFill>
            </a:endParaRPr>
          </a:p>
        </p:txBody>
      </p:sp>
      <p:sp>
        <p:nvSpPr>
          <p:cNvPr id="3" name="Content Placeholder 2"/>
          <p:cNvSpPr>
            <a:spLocks noGrp="1"/>
          </p:cNvSpPr>
          <p:nvPr>
            <p:ph idx="1"/>
          </p:nvPr>
        </p:nvSpPr>
        <p:spPr>
          <a:xfrm>
            <a:off x="467544" y="1340768"/>
            <a:ext cx="8229600" cy="4525963"/>
          </a:xfrm>
        </p:spPr>
        <p:txBody>
          <a:bodyPr>
            <a:normAutofit/>
          </a:bodyPr>
          <a:lstStyle/>
          <a:p>
            <a:r>
              <a:rPr lang="en-GB" sz="3600" b="1" u="sng" dirty="0" smtClean="0">
                <a:solidFill>
                  <a:schemeClr val="bg1"/>
                </a:solidFill>
              </a:rPr>
              <a:t>Peter’s focus – Jesus</a:t>
            </a:r>
          </a:p>
          <a:p>
            <a:r>
              <a:rPr lang="en-GB" sz="3400" b="1" u="sng" dirty="0" smtClean="0">
                <a:solidFill>
                  <a:schemeClr val="bg1"/>
                </a:solidFill>
              </a:rPr>
              <a:t>1. Jesus a man known to you</a:t>
            </a:r>
          </a:p>
          <a:p>
            <a:pPr lvl="1"/>
            <a:r>
              <a:rPr lang="en-GB" sz="3400" dirty="0" smtClean="0">
                <a:solidFill>
                  <a:schemeClr val="bg1"/>
                </a:solidFill>
              </a:rPr>
              <a:t>Acts 2v22</a:t>
            </a:r>
            <a:r>
              <a:rPr lang="en-GB" sz="3400" b="1" baseline="30000" dirty="0">
                <a:solidFill>
                  <a:schemeClr val="bg1"/>
                </a:solidFill>
              </a:rPr>
              <a:t> </a:t>
            </a:r>
            <a:r>
              <a:rPr lang="en-GB" sz="3400" b="1" baseline="30000" dirty="0"/>
              <a:t> </a:t>
            </a:r>
            <a:r>
              <a:rPr lang="en-GB" sz="3400" i="1" dirty="0">
                <a:solidFill>
                  <a:schemeClr val="bg1"/>
                </a:solidFill>
              </a:rPr>
              <a:t>‘Fellow Israelites, listen to this: Jesus of Nazareth was a man </a:t>
            </a:r>
            <a:r>
              <a:rPr lang="en-GB" sz="3400" b="1" i="1" dirty="0">
                <a:solidFill>
                  <a:schemeClr val="bg1"/>
                </a:solidFill>
              </a:rPr>
              <a:t>accredited</a:t>
            </a:r>
            <a:r>
              <a:rPr lang="en-GB" sz="3400" i="1" dirty="0">
                <a:solidFill>
                  <a:schemeClr val="bg1"/>
                </a:solidFill>
              </a:rPr>
              <a:t> by God to you by miracles, wonders and signs, which God did among you through him, as you yourselves </a:t>
            </a:r>
            <a:r>
              <a:rPr lang="en-GB" sz="3400" i="1" dirty="0" smtClean="0">
                <a:solidFill>
                  <a:schemeClr val="bg1"/>
                </a:solidFill>
              </a:rPr>
              <a:t>know.’</a:t>
            </a:r>
            <a:endParaRPr lang="en-GB" sz="3400" i="1" dirty="0">
              <a:solidFill>
                <a:schemeClr val="bg1"/>
              </a:solidFill>
            </a:endParaRPr>
          </a:p>
        </p:txBody>
      </p:sp>
    </p:spTree>
    <p:extLst>
      <p:ext uri="{BB962C8B-B14F-4D97-AF65-F5344CB8AC3E}">
        <p14:creationId xmlns:p14="http://schemas.microsoft.com/office/powerpoint/2010/main" val="3913419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The first Christian baptism</a:t>
            </a:r>
            <a:endParaRPr lang="en-GB" dirty="0">
              <a:solidFill>
                <a:schemeClr val="bg1"/>
              </a:solidFill>
            </a:endParaRPr>
          </a:p>
        </p:txBody>
      </p:sp>
      <p:sp>
        <p:nvSpPr>
          <p:cNvPr id="3" name="Content Placeholder 2"/>
          <p:cNvSpPr>
            <a:spLocks noGrp="1"/>
          </p:cNvSpPr>
          <p:nvPr>
            <p:ph idx="1"/>
          </p:nvPr>
        </p:nvSpPr>
        <p:spPr>
          <a:xfrm>
            <a:off x="179512" y="1484784"/>
            <a:ext cx="8784976" cy="4525963"/>
          </a:xfrm>
        </p:spPr>
        <p:txBody>
          <a:bodyPr>
            <a:normAutofit/>
          </a:bodyPr>
          <a:lstStyle/>
          <a:p>
            <a:r>
              <a:rPr lang="en-GB" sz="3600" b="1" u="sng" dirty="0" smtClean="0">
                <a:solidFill>
                  <a:schemeClr val="bg1"/>
                </a:solidFill>
              </a:rPr>
              <a:t>Peter’s focus – Jesus</a:t>
            </a:r>
          </a:p>
          <a:p>
            <a:r>
              <a:rPr lang="en-GB" sz="3400" b="1" u="sng" dirty="0" smtClean="0">
                <a:solidFill>
                  <a:schemeClr val="bg1"/>
                </a:solidFill>
              </a:rPr>
              <a:t>2. Jesus a man killed by you</a:t>
            </a:r>
          </a:p>
          <a:p>
            <a:pPr lvl="1"/>
            <a:r>
              <a:rPr lang="en-GB" sz="3400" dirty="0" smtClean="0">
                <a:solidFill>
                  <a:schemeClr val="bg1"/>
                </a:solidFill>
              </a:rPr>
              <a:t>Acts 2v23</a:t>
            </a:r>
            <a:r>
              <a:rPr lang="en-GB" sz="3400" b="1" baseline="30000" dirty="0">
                <a:solidFill>
                  <a:schemeClr val="bg1"/>
                </a:solidFill>
              </a:rPr>
              <a:t> </a:t>
            </a:r>
            <a:r>
              <a:rPr lang="en-GB" sz="3400" b="1" baseline="30000" dirty="0"/>
              <a:t> </a:t>
            </a:r>
            <a:r>
              <a:rPr lang="en-GB" sz="3400" i="1" dirty="0" smtClean="0">
                <a:solidFill>
                  <a:schemeClr val="bg1"/>
                </a:solidFill>
              </a:rPr>
              <a:t>‘</a:t>
            </a:r>
            <a:r>
              <a:rPr lang="en-GB" sz="3400" i="1" dirty="0">
                <a:solidFill>
                  <a:schemeClr val="bg1"/>
                </a:solidFill>
              </a:rPr>
              <a:t>This man was handed over to you by God’s </a:t>
            </a:r>
            <a:r>
              <a:rPr lang="en-GB" sz="3400" i="1" dirty="0" smtClean="0">
                <a:solidFill>
                  <a:schemeClr val="bg1"/>
                </a:solidFill>
              </a:rPr>
              <a:t>set purpose </a:t>
            </a:r>
            <a:r>
              <a:rPr lang="en-GB" sz="3400" i="1" dirty="0">
                <a:solidFill>
                  <a:schemeClr val="bg1"/>
                </a:solidFill>
              </a:rPr>
              <a:t>and foreknowledge; and </a:t>
            </a:r>
            <a:r>
              <a:rPr lang="en-GB" sz="3400" b="1" i="1" dirty="0">
                <a:solidFill>
                  <a:schemeClr val="bg1"/>
                </a:solidFill>
              </a:rPr>
              <a:t>you</a:t>
            </a:r>
            <a:r>
              <a:rPr lang="en-GB" sz="3400" i="1" dirty="0">
                <a:solidFill>
                  <a:schemeClr val="bg1"/>
                </a:solidFill>
              </a:rPr>
              <a:t>, with the help of wicked men</a:t>
            </a:r>
            <a:r>
              <a:rPr lang="en-GB" sz="3400" i="1" dirty="0" smtClean="0">
                <a:solidFill>
                  <a:schemeClr val="bg1"/>
                </a:solidFill>
              </a:rPr>
              <a:t>,</a:t>
            </a:r>
            <a:r>
              <a:rPr lang="en-GB" sz="3400" i="1" dirty="0">
                <a:solidFill>
                  <a:schemeClr val="bg1"/>
                </a:solidFill>
              </a:rPr>
              <a:t> put him to death by nailing him to the </a:t>
            </a:r>
            <a:r>
              <a:rPr lang="en-GB" sz="3400" b="1" i="1" dirty="0">
                <a:solidFill>
                  <a:schemeClr val="bg1"/>
                </a:solidFill>
              </a:rPr>
              <a:t>cross.</a:t>
            </a:r>
            <a:r>
              <a:rPr lang="en-GB" sz="3400" i="1" dirty="0" smtClean="0">
                <a:solidFill>
                  <a:schemeClr val="bg1"/>
                </a:solidFill>
              </a:rPr>
              <a:t>’</a:t>
            </a:r>
            <a:endParaRPr lang="en-GB" sz="3400" i="1" dirty="0">
              <a:solidFill>
                <a:schemeClr val="bg1"/>
              </a:solidFill>
            </a:endParaRPr>
          </a:p>
        </p:txBody>
      </p:sp>
    </p:spTree>
    <p:extLst>
      <p:ext uri="{BB962C8B-B14F-4D97-AF65-F5344CB8AC3E}">
        <p14:creationId xmlns:p14="http://schemas.microsoft.com/office/powerpoint/2010/main" val="3492009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The first Christian baptism</a:t>
            </a:r>
            <a:endParaRPr lang="en-GB" dirty="0">
              <a:solidFill>
                <a:schemeClr val="bg1"/>
              </a:solidFill>
            </a:endParaRPr>
          </a:p>
        </p:txBody>
      </p:sp>
      <p:sp>
        <p:nvSpPr>
          <p:cNvPr id="3" name="Content Placeholder 2"/>
          <p:cNvSpPr>
            <a:spLocks noGrp="1"/>
          </p:cNvSpPr>
          <p:nvPr>
            <p:ph idx="1"/>
          </p:nvPr>
        </p:nvSpPr>
        <p:spPr>
          <a:xfrm>
            <a:off x="467544" y="1268760"/>
            <a:ext cx="8352928" cy="5328592"/>
          </a:xfrm>
        </p:spPr>
        <p:txBody>
          <a:bodyPr>
            <a:normAutofit lnSpcReduction="10000"/>
          </a:bodyPr>
          <a:lstStyle/>
          <a:p>
            <a:r>
              <a:rPr lang="en-GB" sz="3600" b="1" u="sng" dirty="0" smtClean="0">
                <a:solidFill>
                  <a:schemeClr val="bg1"/>
                </a:solidFill>
              </a:rPr>
              <a:t>Peter’s focus – Jesus</a:t>
            </a:r>
          </a:p>
          <a:p>
            <a:r>
              <a:rPr lang="en-GB" b="1" u="sng" dirty="0" smtClean="0">
                <a:solidFill>
                  <a:schemeClr val="bg1"/>
                </a:solidFill>
              </a:rPr>
              <a:t>3. Jesus a man raised from the dead by God</a:t>
            </a:r>
          </a:p>
          <a:p>
            <a:pPr lvl="1"/>
            <a:r>
              <a:rPr lang="en-GB" sz="3200" dirty="0" smtClean="0">
                <a:solidFill>
                  <a:schemeClr val="bg1"/>
                </a:solidFill>
              </a:rPr>
              <a:t>Acts 2v24</a:t>
            </a:r>
            <a:r>
              <a:rPr lang="en-GB" sz="3200" b="1" baseline="30000" dirty="0">
                <a:solidFill>
                  <a:schemeClr val="bg1"/>
                </a:solidFill>
              </a:rPr>
              <a:t> </a:t>
            </a:r>
            <a:r>
              <a:rPr lang="en-GB" sz="3200" b="1" baseline="30000" dirty="0"/>
              <a:t> </a:t>
            </a:r>
            <a:r>
              <a:rPr lang="en-GB" sz="3200" i="1" dirty="0" smtClean="0">
                <a:solidFill>
                  <a:schemeClr val="bg1"/>
                </a:solidFill>
              </a:rPr>
              <a:t>‘But God raised him from the dead, freeing him from the agony of death, because it was impossible for death to keep its hold on him.’</a:t>
            </a:r>
          </a:p>
          <a:p>
            <a:pPr lvl="1"/>
            <a:r>
              <a:rPr lang="en-GB" sz="3200" dirty="0" smtClean="0">
                <a:solidFill>
                  <a:schemeClr val="bg1"/>
                </a:solidFill>
              </a:rPr>
              <a:t>Fulfilling David’s prophecy v27 </a:t>
            </a:r>
            <a:r>
              <a:rPr lang="en-GB" sz="3200" i="1" dirty="0" smtClean="0">
                <a:solidFill>
                  <a:schemeClr val="bg1"/>
                </a:solidFill>
              </a:rPr>
              <a:t>“nor will you let your Holy One see decay”</a:t>
            </a:r>
          </a:p>
          <a:p>
            <a:pPr lvl="1"/>
            <a:r>
              <a:rPr lang="en-GB" sz="3200" dirty="0" smtClean="0">
                <a:solidFill>
                  <a:schemeClr val="bg1"/>
                </a:solidFill>
              </a:rPr>
              <a:t>Proof – v32 </a:t>
            </a:r>
            <a:r>
              <a:rPr lang="en-GB" sz="3200" i="1" dirty="0" smtClean="0">
                <a:solidFill>
                  <a:schemeClr val="bg1"/>
                </a:solidFill>
              </a:rPr>
              <a:t>‘God has raised this Jesus to life, and we are all witnesses of the fact’</a:t>
            </a:r>
            <a:endParaRPr lang="en-GB" sz="3200" i="1" dirty="0">
              <a:solidFill>
                <a:schemeClr val="bg1"/>
              </a:solidFill>
            </a:endParaRPr>
          </a:p>
        </p:txBody>
      </p:sp>
    </p:spTree>
    <p:extLst>
      <p:ext uri="{BB962C8B-B14F-4D97-AF65-F5344CB8AC3E}">
        <p14:creationId xmlns:p14="http://schemas.microsoft.com/office/powerpoint/2010/main" val="1564896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922114"/>
          </a:xfrm>
        </p:spPr>
        <p:txBody>
          <a:bodyPr/>
          <a:lstStyle/>
          <a:p>
            <a:r>
              <a:rPr lang="en-GB" dirty="0" smtClean="0">
                <a:solidFill>
                  <a:schemeClr val="bg1"/>
                </a:solidFill>
              </a:rPr>
              <a:t>The first Christian baptism</a:t>
            </a:r>
            <a:endParaRPr lang="en-GB" dirty="0">
              <a:solidFill>
                <a:schemeClr val="bg1"/>
              </a:solidFill>
            </a:endParaRPr>
          </a:p>
        </p:txBody>
      </p:sp>
      <p:sp>
        <p:nvSpPr>
          <p:cNvPr id="3" name="Content Placeholder 2"/>
          <p:cNvSpPr>
            <a:spLocks noGrp="1"/>
          </p:cNvSpPr>
          <p:nvPr>
            <p:ph idx="1"/>
          </p:nvPr>
        </p:nvSpPr>
        <p:spPr>
          <a:xfrm>
            <a:off x="467544" y="908720"/>
            <a:ext cx="8352928" cy="5805264"/>
          </a:xfrm>
        </p:spPr>
        <p:txBody>
          <a:bodyPr>
            <a:normAutofit/>
          </a:bodyPr>
          <a:lstStyle/>
          <a:p>
            <a:r>
              <a:rPr lang="en-GB" b="1" u="sng" dirty="0" smtClean="0">
                <a:solidFill>
                  <a:schemeClr val="bg1"/>
                </a:solidFill>
              </a:rPr>
              <a:t>3. Jesus a man raised from the dead by God</a:t>
            </a:r>
          </a:p>
          <a:p>
            <a:pPr lvl="1"/>
            <a:r>
              <a:rPr lang="en-GB" sz="3400" dirty="0" smtClean="0">
                <a:solidFill>
                  <a:schemeClr val="bg1"/>
                </a:solidFill>
              </a:rPr>
              <a:t>More proof – v33 </a:t>
            </a:r>
            <a:r>
              <a:rPr lang="en-GB" sz="3400" i="1" dirty="0" smtClean="0">
                <a:solidFill>
                  <a:schemeClr val="bg1"/>
                </a:solidFill>
              </a:rPr>
              <a:t>‘Exalted to the right hand of God, he has received from the Father the promised Holy Spirit and has poured out what you now see and hear.’</a:t>
            </a:r>
          </a:p>
          <a:p>
            <a:pPr lvl="2"/>
            <a:r>
              <a:rPr lang="en-GB" sz="3000" dirty="0" smtClean="0">
                <a:solidFill>
                  <a:schemeClr val="bg1"/>
                </a:solidFill>
              </a:rPr>
              <a:t>Fulfilling Joel’s prophecy v17 </a:t>
            </a:r>
            <a:r>
              <a:rPr lang="en-GB" sz="3000" i="1" dirty="0" smtClean="0">
                <a:solidFill>
                  <a:schemeClr val="bg1"/>
                </a:solidFill>
              </a:rPr>
              <a:t>“In the last days, God says, I will pour out my Spirit on all people. Your sons and daughters will prophesy”</a:t>
            </a:r>
          </a:p>
          <a:p>
            <a:pPr marL="914400" lvl="2" indent="0">
              <a:buNone/>
            </a:pPr>
            <a:endParaRPr lang="en-GB" sz="2800" i="1" dirty="0" smtClean="0">
              <a:solidFill>
                <a:schemeClr val="bg1"/>
              </a:solidFill>
            </a:endParaRPr>
          </a:p>
        </p:txBody>
      </p:sp>
    </p:spTree>
    <p:extLst>
      <p:ext uri="{BB962C8B-B14F-4D97-AF65-F5344CB8AC3E}">
        <p14:creationId xmlns:p14="http://schemas.microsoft.com/office/powerpoint/2010/main" val="831187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The first Christian baptism</a:t>
            </a:r>
            <a:endParaRPr lang="en-GB" dirty="0">
              <a:solidFill>
                <a:schemeClr val="bg1"/>
              </a:solidFill>
            </a:endParaRPr>
          </a:p>
        </p:txBody>
      </p:sp>
      <p:sp>
        <p:nvSpPr>
          <p:cNvPr id="3" name="Content Placeholder 2"/>
          <p:cNvSpPr>
            <a:spLocks noGrp="1"/>
          </p:cNvSpPr>
          <p:nvPr>
            <p:ph idx="1"/>
          </p:nvPr>
        </p:nvSpPr>
        <p:spPr>
          <a:xfrm>
            <a:off x="467544" y="1484784"/>
            <a:ext cx="8352928" cy="4525963"/>
          </a:xfrm>
        </p:spPr>
        <p:txBody>
          <a:bodyPr>
            <a:normAutofit lnSpcReduction="10000"/>
          </a:bodyPr>
          <a:lstStyle/>
          <a:p>
            <a:r>
              <a:rPr lang="en-GB" sz="3600" b="1" u="sng" dirty="0" smtClean="0">
                <a:solidFill>
                  <a:schemeClr val="bg1"/>
                </a:solidFill>
              </a:rPr>
              <a:t>Peter’s conclusion</a:t>
            </a:r>
          </a:p>
          <a:p>
            <a:r>
              <a:rPr lang="en-GB" b="1" u="sng" dirty="0" smtClean="0">
                <a:solidFill>
                  <a:schemeClr val="bg1"/>
                </a:solidFill>
              </a:rPr>
              <a:t>You killed the Messiah</a:t>
            </a:r>
          </a:p>
          <a:p>
            <a:pPr lvl="1"/>
            <a:r>
              <a:rPr lang="en-GB" sz="3200" dirty="0" smtClean="0">
                <a:solidFill>
                  <a:schemeClr val="bg1"/>
                </a:solidFill>
              </a:rPr>
              <a:t>Acts 2v36</a:t>
            </a:r>
            <a:r>
              <a:rPr lang="en-GB" sz="3200" b="1" baseline="30000" dirty="0" smtClean="0">
                <a:solidFill>
                  <a:schemeClr val="bg1"/>
                </a:solidFill>
              </a:rPr>
              <a:t> </a:t>
            </a:r>
            <a:r>
              <a:rPr lang="en-GB" sz="3200" i="1" dirty="0" smtClean="0">
                <a:solidFill>
                  <a:schemeClr val="bg1"/>
                </a:solidFill>
              </a:rPr>
              <a:t>‘Therefore let all Israel be assured of this: God has made this </a:t>
            </a:r>
            <a:r>
              <a:rPr lang="en-GB" sz="3200" b="1" i="1" dirty="0" smtClean="0">
                <a:solidFill>
                  <a:schemeClr val="bg1"/>
                </a:solidFill>
              </a:rPr>
              <a:t>Jesus</a:t>
            </a:r>
            <a:r>
              <a:rPr lang="en-GB" sz="3200" i="1" dirty="0" smtClean="0">
                <a:solidFill>
                  <a:schemeClr val="bg1"/>
                </a:solidFill>
              </a:rPr>
              <a:t>, whom you </a:t>
            </a:r>
            <a:r>
              <a:rPr lang="en-GB" sz="3200" b="1" i="1" dirty="0" smtClean="0">
                <a:solidFill>
                  <a:schemeClr val="bg1"/>
                </a:solidFill>
              </a:rPr>
              <a:t>crucified</a:t>
            </a:r>
            <a:r>
              <a:rPr lang="en-GB" sz="3200" i="1" dirty="0" smtClean="0">
                <a:solidFill>
                  <a:schemeClr val="bg1"/>
                </a:solidFill>
              </a:rPr>
              <a:t>, both </a:t>
            </a:r>
            <a:r>
              <a:rPr lang="en-GB" sz="3200" b="1" i="1" dirty="0" smtClean="0">
                <a:solidFill>
                  <a:schemeClr val="bg1"/>
                </a:solidFill>
              </a:rPr>
              <a:t>Lord</a:t>
            </a:r>
            <a:r>
              <a:rPr lang="en-GB" sz="3200" i="1" dirty="0" smtClean="0">
                <a:solidFill>
                  <a:schemeClr val="bg1"/>
                </a:solidFill>
              </a:rPr>
              <a:t> and </a:t>
            </a:r>
            <a:r>
              <a:rPr lang="en-GB" sz="3200" b="1" i="1" dirty="0" smtClean="0">
                <a:solidFill>
                  <a:schemeClr val="bg1"/>
                </a:solidFill>
              </a:rPr>
              <a:t>Christ</a:t>
            </a:r>
            <a:r>
              <a:rPr lang="en-GB" sz="3200" b="1" i="1" dirty="0" smtClean="0">
                <a:solidFill>
                  <a:schemeClr val="bg1"/>
                </a:solidFill>
              </a:rPr>
              <a:t>.</a:t>
            </a:r>
            <a:r>
              <a:rPr lang="en-GB" sz="3200" i="1" dirty="0" smtClean="0">
                <a:solidFill>
                  <a:schemeClr val="bg1"/>
                </a:solidFill>
              </a:rPr>
              <a:t>’</a:t>
            </a:r>
          </a:p>
          <a:p>
            <a:r>
              <a:rPr lang="en-GB" sz="3600" b="1" dirty="0" smtClean="0">
                <a:solidFill>
                  <a:schemeClr val="bg1"/>
                </a:solidFill>
              </a:rPr>
              <a:t>Interested by the spectacular</a:t>
            </a:r>
          </a:p>
          <a:p>
            <a:r>
              <a:rPr lang="en-GB" sz="3600" b="1" dirty="0" smtClean="0">
                <a:solidFill>
                  <a:schemeClr val="bg1"/>
                </a:solidFill>
              </a:rPr>
              <a:t>Peter has i</a:t>
            </a:r>
            <a:r>
              <a:rPr lang="en-GB" sz="3600" b="1" dirty="0" smtClean="0">
                <a:solidFill>
                  <a:schemeClr val="bg1"/>
                </a:solidFill>
              </a:rPr>
              <a:t>nformed them</a:t>
            </a:r>
          </a:p>
          <a:p>
            <a:r>
              <a:rPr lang="en-GB" sz="3600" b="1" dirty="0" smtClean="0">
                <a:solidFill>
                  <a:schemeClr val="bg1"/>
                </a:solidFill>
              </a:rPr>
              <a:t>Peter has implicated them</a:t>
            </a:r>
            <a:endParaRPr lang="en-GB" sz="3600" b="1" dirty="0" smtClean="0">
              <a:solidFill>
                <a:schemeClr val="bg1"/>
              </a:solidFill>
            </a:endParaRPr>
          </a:p>
        </p:txBody>
      </p:sp>
    </p:spTree>
    <p:extLst>
      <p:ext uri="{BB962C8B-B14F-4D97-AF65-F5344CB8AC3E}">
        <p14:creationId xmlns:p14="http://schemas.microsoft.com/office/powerpoint/2010/main" val="3319358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850106"/>
          </a:xfrm>
        </p:spPr>
        <p:txBody>
          <a:bodyPr/>
          <a:lstStyle/>
          <a:p>
            <a:r>
              <a:rPr lang="en-GB" dirty="0" smtClean="0">
                <a:solidFill>
                  <a:schemeClr val="bg1"/>
                </a:solidFill>
              </a:rPr>
              <a:t>The first Christian baptism</a:t>
            </a:r>
            <a:endParaRPr lang="en-GB" dirty="0">
              <a:solidFill>
                <a:schemeClr val="bg1"/>
              </a:solidFill>
            </a:endParaRPr>
          </a:p>
        </p:txBody>
      </p:sp>
      <p:sp>
        <p:nvSpPr>
          <p:cNvPr id="3" name="Content Placeholder 2"/>
          <p:cNvSpPr>
            <a:spLocks noGrp="1"/>
          </p:cNvSpPr>
          <p:nvPr>
            <p:ph idx="1"/>
          </p:nvPr>
        </p:nvSpPr>
        <p:spPr>
          <a:xfrm>
            <a:off x="323528" y="980728"/>
            <a:ext cx="8352928" cy="5877272"/>
          </a:xfrm>
        </p:spPr>
        <p:txBody>
          <a:bodyPr>
            <a:normAutofit fontScale="92500" lnSpcReduction="20000"/>
          </a:bodyPr>
          <a:lstStyle/>
          <a:p>
            <a:r>
              <a:rPr lang="en-GB" sz="3600" b="1" u="sng" dirty="0" smtClean="0">
                <a:solidFill>
                  <a:schemeClr val="bg1"/>
                </a:solidFill>
              </a:rPr>
              <a:t>The Holy Spirit’s work</a:t>
            </a:r>
            <a:endParaRPr lang="en-GB" sz="3600" b="1" i="1" u="sng" dirty="0" smtClean="0">
              <a:solidFill>
                <a:schemeClr val="bg1"/>
              </a:solidFill>
            </a:endParaRPr>
          </a:p>
          <a:p>
            <a:pPr lvl="1"/>
            <a:r>
              <a:rPr lang="en-GB" sz="3400" dirty="0" smtClean="0">
                <a:solidFill>
                  <a:schemeClr val="bg1"/>
                </a:solidFill>
              </a:rPr>
              <a:t>Peter’s boldness</a:t>
            </a:r>
          </a:p>
          <a:p>
            <a:pPr lvl="1"/>
            <a:r>
              <a:rPr lang="en-GB" sz="3400" dirty="0" smtClean="0">
                <a:solidFill>
                  <a:schemeClr val="bg1"/>
                </a:solidFill>
              </a:rPr>
              <a:t>Peter’s clarity – interpreting prophecy</a:t>
            </a:r>
          </a:p>
          <a:p>
            <a:pPr lvl="1"/>
            <a:r>
              <a:rPr lang="en-GB" sz="3400" dirty="0" smtClean="0">
                <a:solidFill>
                  <a:schemeClr val="bg1"/>
                </a:solidFill>
              </a:rPr>
              <a:t>The crowd’s response</a:t>
            </a:r>
          </a:p>
          <a:p>
            <a:pPr lvl="2"/>
            <a:r>
              <a:rPr lang="en-GB" sz="3000" dirty="0" smtClean="0">
                <a:solidFill>
                  <a:schemeClr val="bg1"/>
                </a:solidFill>
              </a:rPr>
              <a:t>Acts 2v37</a:t>
            </a:r>
            <a:r>
              <a:rPr lang="en-GB" sz="3000" b="1" baseline="30000" dirty="0" smtClean="0">
                <a:solidFill>
                  <a:schemeClr val="bg1"/>
                </a:solidFill>
              </a:rPr>
              <a:t>  ‘</a:t>
            </a:r>
            <a:r>
              <a:rPr lang="en-GB" sz="3000" dirty="0" smtClean="0">
                <a:solidFill>
                  <a:schemeClr val="bg1"/>
                </a:solidFill>
              </a:rPr>
              <a:t>When the people heard this, they were cut to the heart and said to Peter and the other apostles, </a:t>
            </a:r>
            <a:r>
              <a:rPr lang="en-GB" sz="3000" i="1" dirty="0" smtClean="0">
                <a:solidFill>
                  <a:schemeClr val="bg1"/>
                </a:solidFill>
              </a:rPr>
              <a:t>‘Brothers, what shall we do?</a:t>
            </a:r>
            <a:r>
              <a:rPr lang="en-GB" sz="3000" dirty="0" smtClean="0">
                <a:solidFill>
                  <a:schemeClr val="bg1"/>
                </a:solidFill>
              </a:rPr>
              <a:t>’’</a:t>
            </a:r>
          </a:p>
          <a:p>
            <a:pPr lvl="1"/>
            <a:r>
              <a:rPr lang="en-GB" sz="3400" dirty="0" smtClean="0">
                <a:solidFill>
                  <a:schemeClr val="bg1"/>
                </a:solidFill>
              </a:rPr>
              <a:t>Joel’s prophecy v17a “in the last days God says I will pour out my Spirit on all people.” and  v21 “And everyone who calls on the name of the Lord will be saved.” </a:t>
            </a:r>
          </a:p>
          <a:p>
            <a:pPr lvl="2"/>
            <a:r>
              <a:rPr lang="en-GB" sz="3000" dirty="0" smtClean="0">
                <a:solidFill>
                  <a:schemeClr val="bg1"/>
                </a:solidFill>
              </a:rPr>
              <a:t>The most important and amazing thing in Joel’s prophecy </a:t>
            </a:r>
            <a:endParaRPr lang="en-GB" sz="3000" dirty="0" smtClean="0">
              <a:solidFill>
                <a:schemeClr val="bg1"/>
              </a:solidFill>
            </a:endParaRPr>
          </a:p>
        </p:txBody>
      </p:sp>
    </p:spTree>
    <p:extLst>
      <p:ext uri="{BB962C8B-B14F-4D97-AF65-F5344CB8AC3E}">
        <p14:creationId xmlns:p14="http://schemas.microsoft.com/office/powerpoint/2010/main" val="1908789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1401</TotalTime>
  <Words>554</Words>
  <Application>Microsoft Office PowerPoint</Application>
  <PresentationFormat>On-screen Show (4:3)</PresentationFormat>
  <Paragraphs>93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The first Christian baptism Acts 2</vt:lpstr>
      <vt:lpstr>The first Christian baptism</vt:lpstr>
      <vt:lpstr>The first Christian baptism</vt:lpstr>
      <vt:lpstr>The first Christian baptism</vt:lpstr>
      <vt:lpstr>The first Christian baptism</vt:lpstr>
      <vt:lpstr>The first Christian baptism</vt:lpstr>
      <vt:lpstr>The first Christian baptism</vt:lpstr>
      <vt:lpstr>The first Christian baptism</vt:lpstr>
      <vt:lpstr>The first Christian baptism</vt:lpstr>
      <vt:lpstr>The first Christian baptism</vt:lpstr>
      <vt:lpstr>The first Christian baptism</vt:lpstr>
      <vt:lpstr>The first Christian baptism</vt:lpstr>
      <vt:lpstr>The first Christian baptism</vt:lpstr>
      <vt:lpstr>The first Christian baptism</vt:lpstr>
      <vt:lpstr>The first Christian baptism</vt:lpstr>
      <vt:lpstr>Christian baptism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first Christian baptism</dc:title>
  <dc:creator>Andrew Taylor</dc:creator>
  <cp:lastModifiedBy>User</cp:lastModifiedBy>
  <cp:revision>28</cp:revision>
  <dcterms:created xsi:type="dcterms:W3CDTF">2014-05-31T09:35:27Z</dcterms:created>
  <dcterms:modified xsi:type="dcterms:W3CDTF">2014-06-01T08:56:55Z</dcterms:modified>
</cp:coreProperties>
</file>